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5"/>
  </p:notesMasterIdLst>
  <p:sldIdLst>
    <p:sldId id="258" r:id="rId2"/>
    <p:sldId id="257" r:id="rId3"/>
    <p:sldId id="265" r:id="rId4"/>
    <p:sldId id="260" r:id="rId5"/>
    <p:sldId id="259" r:id="rId6"/>
    <p:sldId id="264" r:id="rId7"/>
    <p:sldId id="261" r:id="rId8"/>
    <p:sldId id="262" r:id="rId9"/>
    <p:sldId id="263" r:id="rId10"/>
    <p:sldId id="267" r:id="rId11"/>
    <p:sldId id="266" r:id="rId12"/>
    <p:sldId id="269" r:id="rId13"/>
    <p:sldId id="271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13"/>
  </p:normalViewPr>
  <p:slideViewPr>
    <p:cSldViewPr snapToGrid="0" snapToObjects="1">
      <p:cViewPr varScale="1">
        <p:scale>
          <a:sx n="95" d="100"/>
          <a:sy n="95" d="100"/>
        </p:scale>
        <p:origin x="200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C86261-0A00-BD4A-9988-DB7C110D4A03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</dgm:pt>
    <dgm:pt modelId="{7F8618CF-948B-AD4D-9E81-80972469306C}">
      <dgm:prSet phldrT="[Texte]"/>
      <dgm:spPr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fr-FR" dirty="0" smtClean="0"/>
            <a:t>Record </a:t>
          </a:r>
          <a:r>
            <a:rPr lang="fr-FR" dirty="0" err="1" smtClean="0"/>
            <a:t>videos</a:t>
          </a:r>
          <a:endParaRPr lang="fr-FR" dirty="0"/>
        </a:p>
      </dgm:t>
    </dgm:pt>
    <dgm:pt modelId="{042F6167-69F7-674C-B4C2-91D9726FF613}" type="parTrans" cxnId="{71DECC12-13C6-DD4A-8854-6776EC3EC781}">
      <dgm:prSet/>
      <dgm:spPr/>
      <dgm:t>
        <a:bodyPr/>
        <a:lstStyle/>
        <a:p>
          <a:endParaRPr lang="fr-FR"/>
        </a:p>
      </dgm:t>
    </dgm:pt>
    <dgm:pt modelId="{B05622CF-9D83-404E-8E62-9B1B2A9E33E7}" type="sibTrans" cxnId="{71DECC12-13C6-DD4A-8854-6776EC3EC781}">
      <dgm:prSet/>
      <dgm:spPr/>
      <dgm:t>
        <a:bodyPr/>
        <a:lstStyle/>
        <a:p>
          <a:endParaRPr lang="fr-FR" dirty="0"/>
        </a:p>
      </dgm:t>
    </dgm:pt>
    <dgm:pt modelId="{2D67E45E-0747-3347-87F7-89809CB2470A}">
      <dgm:prSet phldrT="[Texte]"/>
      <dgm:spPr/>
      <dgm:t>
        <a:bodyPr/>
        <a:lstStyle/>
        <a:p>
          <a:r>
            <a:rPr lang="fr-FR" dirty="0" err="1" smtClean="0"/>
            <a:t>Compute</a:t>
          </a:r>
          <a:r>
            <a:rPr lang="fr-FR" dirty="0" smtClean="0"/>
            <a:t> </a:t>
          </a:r>
          <a:r>
            <a:rPr lang="fr-FR" dirty="0" err="1" smtClean="0"/>
            <a:t>SaliencyMap</a:t>
          </a:r>
          <a:endParaRPr lang="fr-FR" dirty="0"/>
        </a:p>
      </dgm:t>
    </dgm:pt>
    <dgm:pt modelId="{C3A61C65-53A6-3B44-ADD0-08FB43ADFF45}" type="parTrans" cxnId="{F9DC920B-5760-704D-9754-8A3874604A44}">
      <dgm:prSet/>
      <dgm:spPr/>
      <dgm:t>
        <a:bodyPr/>
        <a:lstStyle/>
        <a:p>
          <a:endParaRPr lang="fr-FR"/>
        </a:p>
      </dgm:t>
    </dgm:pt>
    <dgm:pt modelId="{0F0F2AFD-524A-BE48-8D85-63A709DBFC80}" type="sibTrans" cxnId="{F9DC920B-5760-704D-9754-8A3874604A44}">
      <dgm:prSet/>
      <dgm:spPr/>
      <dgm:t>
        <a:bodyPr/>
        <a:lstStyle/>
        <a:p>
          <a:endParaRPr lang="fr-FR" dirty="0"/>
        </a:p>
      </dgm:t>
    </dgm:pt>
    <dgm:pt modelId="{86F2ADF4-9627-B74B-9893-0CC12028AFDC}">
      <dgm:prSet phldrT="[Texte]"/>
      <dgm:spPr/>
      <dgm:t>
        <a:bodyPr/>
        <a:lstStyle/>
        <a:p>
          <a:r>
            <a:rPr lang="fr-FR" dirty="0" smtClean="0"/>
            <a:t>Annotation (semi-auto)</a:t>
          </a:r>
          <a:endParaRPr lang="fr-FR" dirty="0"/>
        </a:p>
      </dgm:t>
    </dgm:pt>
    <dgm:pt modelId="{C96A5433-85EE-E44C-8BAF-65DA4816C17E}" type="parTrans" cxnId="{0042CB21-AE2E-E14A-BCB9-E6113A86E5A1}">
      <dgm:prSet/>
      <dgm:spPr/>
      <dgm:t>
        <a:bodyPr/>
        <a:lstStyle/>
        <a:p>
          <a:endParaRPr lang="fr-FR"/>
        </a:p>
      </dgm:t>
    </dgm:pt>
    <dgm:pt modelId="{255FADAD-BADD-1C46-A5A0-F86026DB8B8C}" type="sibTrans" cxnId="{0042CB21-AE2E-E14A-BCB9-E6113A86E5A1}">
      <dgm:prSet/>
      <dgm:spPr/>
      <dgm:t>
        <a:bodyPr/>
        <a:lstStyle/>
        <a:p>
          <a:endParaRPr lang="fr-FR" dirty="0"/>
        </a:p>
      </dgm:t>
    </dgm:pt>
    <dgm:pt modelId="{66546D9B-1051-1F43-AA50-61190466E1F7}">
      <dgm:prSet/>
      <dgm:spPr/>
      <dgm:t>
        <a:bodyPr/>
        <a:lstStyle/>
        <a:p>
          <a:r>
            <a:rPr lang="fr-FR" dirty="0" smtClean="0"/>
            <a:t>Patch Extraction</a:t>
          </a:r>
          <a:endParaRPr lang="fr-FR" dirty="0"/>
        </a:p>
      </dgm:t>
    </dgm:pt>
    <dgm:pt modelId="{894806ED-867C-F345-95F7-7BE3AE8B9165}" type="parTrans" cxnId="{5D96442E-31D0-F947-BD16-C5FE02A209C1}">
      <dgm:prSet/>
      <dgm:spPr/>
      <dgm:t>
        <a:bodyPr/>
        <a:lstStyle/>
        <a:p>
          <a:endParaRPr lang="fr-FR"/>
        </a:p>
      </dgm:t>
    </dgm:pt>
    <dgm:pt modelId="{505BD1EE-74BD-C846-B4FD-3F5CB1668312}" type="sibTrans" cxnId="{5D96442E-31D0-F947-BD16-C5FE02A209C1}">
      <dgm:prSet/>
      <dgm:spPr/>
      <dgm:t>
        <a:bodyPr/>
        <a:lstStyle/>
        <a:p>
          <a:endParaRPr lang="fr-FR" dirty="0"/>
        </a:p>
      </dgm:t>
    </dgm:pt>
    <dgm:pt modelId="{ED7642F0-9B42-8841-8457-E28B4EF959EB}">
      <dgm:prSet/>
      <dgm:spPr/>
      <dgm:t>
        <a:bodyPr/>
        <a:lstStyle/>
        <a:p>
          <a:r>
            <a:rPr lang="fr-FR" dirty="0" smtClean="0"/>
            <a:t>Patch Augmentation</a:t>
          </a:r>
          <a:endParaRPr lang="fr-FR" dirty="0"/>
        </a:p>
      </dgm:t>
    </dgm:pt>
    <dgm:pt modelId="{93253B22-49F1-134E-9471-EE20A91F1F63}" type="parTrans" cxnId="{D22E87EE-75A7-6B4B-B34F-5BAE313702DC}">
      <dgm:prSet/>
      <dgm:spPr/>
      <dgm:t>
        <a:bodyPr/>
        <a:lstStyle/>
        <a:p>
          <a:endParaRPr lang="fr-FR"/>
        </a:p>
      </dgm:t>
    </dgm:pt>
    <dgm:pt modelId="{08676CB8-E75A-BB48-99B0-578E1CA52208}" type="sibTrans" cxnId="{D22E87EE-75A7-6B4B-B34F-5BAE313702DC}">
      <dgm:prSet/>
      <dgm:spPr/>
      <dgm:t>
        <a:bodyPr/>
        <a:lstStyle/>
        <a:p>
          <a:endParaRPr lang="fr-FR"/>
        </a:p>
      </dgm:t>
    </dgm:pt>
    <dgm:pt modelId="{F50CD58A-4754-D84E-A97E-643A673CB8EF}" type="pres">
      <dgm:prSet presAssocID="{9CC86261-0A00-BD4A-9988-DB7C110D4A03}" presName="Name0" presStyleCnt="0">
        <dgm:presLayoutVars>
          <dgm:dir/>
          <dgm:resizeHandles val="exact"/>
        </dgm:presLayoutVars>
      </dgm:prSet>
      <dgm:spPr/>
    </dgm:pt>
    <dgm:pt modelId="{8A479836-92D1-344F-BAEA-5F267E4DDDAE}" type="pres">
      <dgm:prSet presAssocID="{7F8618CF-948B-AD4D-9E81-80972469306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E2C533A-42DA-9B4F-A7F4-37828EF2DCFD}" type="pres">
      <dgm:prSet presAssocID="{B05622CF-9D83-404E-8E62-9B1B2A9E33E7}" presName="sibTrans" presStyleLbl="sibTrans2D1" presStyleIdx="0" presStyleCnt="4"/>
      <dgm:spPr/>
    </dgm:pt>
    <dgm:pt modelId="{E99FF557-61CA-F04F-A5AD-4D784CB8ECD8}" type="pres">
      <dgm:prSet presAssocID="{B05622CF-9D83-404E-8E62-9B1B2A9E33E7}" presName="connectorText" presStyleLbl="sibTrans2D1" presStyleIdx="0" presStyleCnt="4"/>
      <dgm:spPr/>
    </dgm:pt>
    <dgm:pt modelId="{C5081F0F-42A2-7644-A242-2F1B8083EC06}" type="pres">
      <dgm:prSet presAssocID="{2D67E45E-0747-3347-87F7-89809CB2470A}" presName="node" presStyleLbl="node1" presStyleIdx="1" presStyleCnt="5">
        <dgm:presLayoutVars>
          <dgm:bulletEnabled val="1"/>
        </dgm:presLayoutVars>
      </dgm:prSet>
      <dgm:spPr/>
    </dgm:pt>
    <dgm:pt modelId="{2129AAE8-ECAF-1F47-B737-9B5225D2E257}" type="pres">
      <dgm:prSet presAssocID="{0F0F2AFD-524A-BE48-8D85-63A709DBFC80}" presName="sibTrans" presStyleLbl="sibTrans2D1" presStyleIdx="1" presStyleCnt="4"/>
      <dgm:spPr/>
    </dgm:pt>
    <dgm:pt modelId="{523C2E32-4C51-D748-B346-623217187914}" type="pres">
      <dgm:prSet presAssocID="{0F0F2AFD-524A-BE48-8D85-63A709DBFC80}" presName="connectorText" presStyleLbl="sibTrans2D1" presStyleIdx="1" presStyleCnt="4"/>
      <dgm:spPr/>
    </dgm:pt>
    <dgm:pt modelId="{AFE8FE0D-EC4E-2F4E-B648-C03EA9440550}" type="pres">
      <dgm:prSet presAssocID="{86F2ADF4-9627-B74B-9893-0CC12028AFDC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C364F58-5CDF-0144-8B7B-051E29EF47D4}" type="pres">
      <dgm:prSet presAssocID="{255FADAD-BADD-1C46-A5A0-F86026DB8B8C}" presName="sibTrans" presStyleLbl="sibTrans2D1" presStyleIdx="2" presStyleCnt="4"/>
      <dgm:spPr/>
    </dgm:pt>
    <dgm:pt modelId="{F2F60066-0A1C-5D40-BD81-66F229109840}" type="pres">
      <dgm:prSet presAssocID="{255FADAD-BADD-1C46-A5A0-F86026DB8B8C}" presName="connectorText" presStyleLbl="sibTrans2D1" presStyleIdx="2" presStyleCnt="4"/>
      <dgm:spPr/>
    </dgm:pt>
    <dgm:pt modelId="{99D5D5C7-491D-DF42-9B82-0890089F4278}" type="pres">
      <dgm:prSet presAssocID="{66546D9B-1051-1F43-AA50-61190466E1F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70B1C5B-0BC0-1345-8A49-7F79DF3E9064}" type="pres">
      <dgm:prSet presAssocID="{505BD1EE-74BD-C846-B4FD-3F5CB1668312}" presName="sibTrans" presStyleLbl="sibTrans2D1" presStyleIdx="3" presStyleCnt="4"/>
      <dgm:spPr/>
    </dgm:pt>
    <dgm:pt modelId="{0A9F5E43-F4C0-BF46-AE6D-A5803A53A92C}" type="pres">
      <dgm:prSet presAssocID="{505BD1EE-74BD-C846-B4FD-3F5CB1668312}" presName="connectorText" presStyleLbl="sibTrans2D1" presStyleIdx="3" presStyleCnt="4"/>
      <dgm:spPr/>
    </dgm:pt>
    <dgm:pt modelId="{54CF3E40-233E-584F-9BD9-7B393A3AD5C3}" type="pres">
      <dgm:prSet presAssocID="{ED7642F0-9B42-8841-8457-E28B4EF959EB}" presName="node" presStyleLbl="node1" presStyleIdx="4" presStyleCnt="5">
        <dgm:presLayoutVars>
          <dgm:bulletEnabled val="1"/>
        </dgm:presLayoutVars>
      </dgm:prSet>
      <dgm:spPr/>
    </dgm:pt>
  </dgm:ptLst>
  <dgm:cxnLst>
    <dgm:cxn modelId="{DDF47627-1070-EC40-926F-721CC002C9AB}" type="presOf" srcId="{0F0F2AFD-524A-BE48-8D85-63A709DBFC80}" destId="{523C2E32-4C51-D748-B346-623217187914}" srcOrd="1" destOrd="0" presId="urn:microsoft.com/office/officeart/2005/8/layout/process1"/>
    <dgm:cxn modelId="{741CD554-CCE5-8043-8036-BA9E79D6F5C7}" type="presOf" srcId="{2D67E45E-0747-3347-87F7-89809CB2470A}" destId="{C5081F0F-42A2-7644-A242-2F1B8083EC06}" srcOrd="0" destOrd="0" presId="urn:microsoft.com/office/officeart/2005/8/layout/process1"/>
    <dgm:cxn modelId="{96F1EB19-4058-D44B-8243-5363ABD280AD}" type="presOf" srcId="{505BD1EE-74BD-C846-B4FD-3F5CB1668312}" destId="{0A9F5E43-F4C0-BF46-AE6D-A5803A53A92C}" srcOrd="1" destOrd="0" presId="urn:microsoft.com/office/officeart/2005/8/layout/process1"/>
    <dgm:cxn modelId="{6BCE6521-7EAB-3943-BA24-CAC707FAE1F2}" type="presOf" srcId="{505BD1EE-74BD-C846-B4FD-3F5CB1668312}" destId="{170B1C5B-0BC0-1345-8A49-7F79DF3E9064}" srcOrd="0" destOrd="0" presId="urn:microsoft.com/office/officeart/2005/8/layout/process1"/>
    <dgm:cxn modelId="{DD592FE9-6E0F-BD41-B0E1-763803299162}" type="presOf" srcId="{255FADAD-BADD-1C46-A5A0-F86026DB8B8C}" destId="{EC364F58-5CDF-0144-8B7B-051E29EF47D4}" srcOrd="0" destOrd="0" presId="urn:microsoft.com/office/officeart/2005/8/layout/process1"/>
    <dgm:cxn modelId="{0042CB21-AE2E-E14A-BCB9-E6113A86E5A1}" srcId="{9CC86261-0A00-BD4A-9988-DB7C110D4A03}" destId="{86F2ADF4-9627-B74B-9893-0CC12028AFDC}" srcOrd="2" destOrd="0" parTransId="{C96A5433-85EE-E44C-8BAF-65DA4816C17E}" sibTransId="{255FADAD-BADD-1C46-A5A0-F86026DB8B8C}"/>
    <dgm:cxn modelId="{D22E87EE-75A7-6B4B-B34F-5BAE313702DC}" srcId="{9CC86261-0A00-BD4A-9988-DB7C110D4A03}" destId="{ED7642F0-9B42-8841-8457-E28B4EF959EB}" srcOrd="4" destOrd="0" parTransId="{93253B22-49F1-134E-9471-EE20A91F1F63}" sibTransId="{08676CB8-E75A-BB48-99B0-578E1CA52208}"/>
    <dgm:cxn modelId="{8A93CF5C-B7BC-B848-8768-1D85E82688EA}" type="presOf" srcId="{B05622CF-9D83-404E-8E62-9B1B2A9E33E7}" destId="{E99FF557-61CA-F04F-A5AD-4D784CB8ECD8}" srcOrd="1" destOrd="0" presId="urn:microsoft.com/office/officeart/2005/8/layout/process1"/>
    <dgm:cxn modelId="{DD32A721-8121-AD4B-9397-7BF3FF5391C7}" type="presOf" srcId="{9CC86261-0A00-BD4A-9988-DB7C110D4A03}" destId="{F50CD58A-4754-D84E-A97E-643A673CB8EF}" srcOrd="0" destOrd="0" presId="urn:microsoft.com/office/officeart/2005/8/layout/process1"/>
    <dgm:cxn modelId="{4F019C12-F872-3E46-83C3-F01DCCA117BF}" type="presOf" srcId="{7F8618CF-948B-AD4D-9E81-80972469306C}" destId="{8A479836-92D1-344F-BAEA-5F267E4DDDAE}" srcOrd="0" destOrd="0" presId="urn:microsoft.com/office/officeart/2005/8/layout/process1"/>
    <dgm:cxn modelId="{5D96442E-31D0-F947-BD16-C5FE02A209C1}" srcId="{9CC86261-0A00-BD4A-9988-DB7C110D4A03}" destId="{66546D9B-1051-1F43-AA50-61190466E1F7}" srcOrd="3" destOrd="0" parTransId="{894806ED-867C-F345-95F7-7BE3AE8B9165}" sibTransId="{505BD1EE-74BD-C846-B4FD-3F5CB1668312}"/>
    <dgm:cxn modelId="{71DECC12-13C6-DD4A-8854-6776EC3EC781}" srcId="{9CC86261-0A00-BD4A-9988-DB7C110D4A03}" destId="{7F8618CF-948B-AD4D-9E81-80972469306C}" srcOrd="0" destOrd="0" parTransId="{042F6167-69F7-674C-B4C2-91D9726FF613}" sibTransId="{B05622CF-9D83-404E-8E62-9B1B2A9E33E7}"/>
    <dgm:cxn modelId="{F9DC920B-5760-704D-9754-8A3874604A44}" srcId="{9CC86261-0A00-BD4A-9988-DB7C110D4A03}" destId="{2D67E45E-0747-3347-87F7-89809CB2470A}" srcOrd="1" destOrd="0" parTransId="{C3A61C65-53A6-3B44-ADD0-08FB43ADFF45}" sibTransId="{0F0F2AFD-524A-BE48-8D85-63A709DBFC80}"/>
    <dgm:cxn modelId="{0814428E-8099-5343-A6CD-C82B774639C3}" type="presOf" srcId="{66546D9B-1051-1F43-AA50-61190466E1F7}" destId="{99D5D5C7-491D-DF42-9B82-0890089F4278}" srcOrd="0" destOrd="0" presId="urn:microsoft.com/office/officeart/2005/8/layout/process1"/>
    <dgm:cxn modelId="{9757F1D7-2C4F-D747-9E29-1A7DB5D3534E}" type="presOf" srcId="{0F0F2AFD-524A-BE48-8D85-63A709DBFC80}" destId="{2129AAE8-ECAF-1F47-B737-9B5225D2E257}" srcOrd="0" destOrd="0" presId="urn:microsoft.com/office/officeart/2005/8/layout/process1"/>
    <dgm:cxn modelId="{B163179B-1113-874A-B8CF-E88B908C637C}" type="presOf" srcId="{255FADAD-BADD-1C46-A5A0-F86026DB8B8C}" destId="{F2F60066-0A1C-5D40-BD81-66F229109840}" srcOrd="1" destOrd="0" presId="urn:microsoft.com/office/officeart/2005/8/layout/process1"/>
    <dgm:cxn modelId="{BD9CE1D4-9374-734F-9CE7-B11B8A9A95B8}" type="presOf" srcId="{ED7642F0-9B42-8841-8457-E28B4EF959EB}" destId="{54CF3E40-233E-584F-9BD9-7B393A3AD5C3}" srcOrd="0" destOrd="0" presId="urn:microsoft.com/office/officeart/2005/8/layout/process1"/>
    <dgm:cxn modelId="{1C08461A-E5E9-8E45-800E-A1566128EBC4}" type="presOf" srcId="{B05622CF-9D83-404E-8E62-9B1B2A9E33E7}" destId="{EE2C533A-42DA-9B4F-A7F4-37828EF2DCFD}" srcOrd="0" destOrd="0" presId="urn:microsoft.com/office/officeart/2005/8/layout/process1"/>
    <dgm:cxn modelId="{306327BF-54F7-604E-8EBA-B3771856A5D1}" type="presOf" srcId="{86F2ADF4-9627-B74B-9893-0CC12028AFDC}" destId="{AFE8FE0D-EC4E-2F4E-B648-C03EA9440550}" srcOrd="0" destOrd="0" presId="urn:microsoft.com/office/officeart/2005/8/layout/process1"/>
    <dgm:cxn modelId="{EE3551DF-EF91-4640-9EF8-22129030CBA0}" type="presParOf" srcId="{F50CD58A-4754-D84E-A97E-643A673CB8EF}" destId="{8A479836-92D1-344F-BAEA-5F267E4DDDAE}" srcOrd="0" destOrd="0" presId="urn:microsoft.com/office/officeart/2005/8/layout/process1"/>
    <dgm:cxn modelId="{B344E059-B45B-0F45-8816-6F4431CA472B}" type="presParOf" srcId="{F50CD58A-4754-D84E-A97E-643A673CB8EF}" destId="{EE2C533A-42DA-9B4F-A7F4-37828EF2DCFD}" srcOrd="1" destOrd="0" presId="urn:microsoft.com/office/officeart/2005/8/layout/process1"/>
    <dgm:cxn modelId="{7A551130-4CAD-014C-8E8B-0DC4B288F1C7}" type="presParOf" srcId="{EE2C533A-42DA-9B4F-A7F4-37828EF2DCFD}" destId="{E99FF557-61CA-F04F-A5AD-4D784CB8ECD8}" srcOrd="0" destOrd="0" presId="urn:microsoft.com/office/officeart/2005/8/layout/process1"/>
    <dgm:cxn modelId="{2B28B85D-2566-A348-996C-CF634A39346D}" type="presParOf" srcId="{F50CD58A-4754-D84E-A97E-643A673CB8EF}" destId="{C5081F0F-42A2-7644-A242-2F1B8083EC06}" srcOrd="2" destOrd="0" presId="urn:microsoft.com/office/officeart/2005/8/layout/process1"/>
    <dgm:cxn modelId="{A09A1DD2-7396-FE49-96A1-9F9DDC26ABD9}" type="presParOf" srcId="{F50CD58A-4754-D84E-A97E-643A673CB8EF}" destId="{2129AAE8-ECAF-1F47-B737-9B5225D2E257}" srcOrd="3" destOrd="0" presId="urn:microsoft.com/office/officeart/2005/8/layout/process1"/>
    <dgm:cxn modelId="{63B81754-27FF-4440-BE1E-33526CD5061C}" type="presParOf" srcId="{2129AAE8-ECAF-1F47-B737-9B5225D2E257}" destId="{523C2E32-4C51-D748-B346-623217187914}" srcOrd="0" destOrd="0" presId="urn:microsoft.com/office/officeart/2005/8/layout/process1"/>
    <dgm:cxn modelId="{BF870525-7717-F74F-82AC-582F8230BC25}" type="presParOf" srcId="{F50CD58A-4754-D84E-A97E-643A673CB8EF}" destId="{AFE8FE0D-EC4E-2F4E-B648-C03EA9440550}" srcOrd="4" destOrd="0" presId="urn:microsoft.com/office/officeart/2005/8/layout/process1"/>
    <dgm:cxn modelId="{9D4912B6-4FAA-AF41-9AE0-1F316BAFFCBD}" type="presParOf" srcId="{F50CD58A-4754-D84E-A97E-643A673CB8EF}" destId="{EC364F58-5CDF-0144-8B7B-051E29EF47D4}" srcOrd="5" destOrd="0" presId="urn:microsoft.com/office/officeart/2005/8/layout/process1"/>
    <dgm:cxn modelId="{86DA2C40-59DD-844A-A959-744B25BC2372}" type="presParOf" srcId="{EC364F58-5CDF-0144-8B7B-051E29EF47D4}" destId="{F2F60066-0A1C-5D40-BD81-66F229109840}" srcOrd="0" destOrd="0" presId="urn:microsoft.com/office/officeart/2005/8/layout/process1"/>
    <dgm:cxn modelId="{51E82467-BB28-E94A-8708-A543F92C6DDA}" type="presParOf" srcId="{F50CD58A-4754-D84E-A97E-643A673CB8EF}" destId="{99D5D5C7-491D-DF42-9B82-0890089F4278}" srcOrd="6" destOrd="0" presId="urn:microsoft.com/office/officeart/2005/8/layout/process1"/>
    <dgm:cxn modelId="{9AA8DF76-1584-464C-9C9C-B9BC6DBCF42E}" type="presParOf" srcId="{F50CD58A-4754-D84E-A97E-643A673CB8EF}" destId="{170B1C5B-0BC0-1345-8A49-7F79DF3E9064}" srcOrd="7" destOrd="0" presId="urn:microsoft.com/office/officeart/2005/8/layout/process1"/>
    <dgm:cxn modelId="{57AAE921-8DA3-6245-A21E-E6151622BBDD}" type="presParOf" srcId="{170B1C5B-0BC0-1345-8A49-7F79DF3E9064}" destId="{0A9F5E43-F4C0-BF46-AE6D-A5803A53A92C}" srcOrd="0" destOrd="0" presId="urn:microsoft.com/office/officeart/2005/8/layout/process1"/>
    <dgm:cxn modelId="{332C346C-33D7-474D-8279-77710EE40005}" type="presParOf" srcId="{F50CD58A-4754-D84E-A97E-643A673CB8EF}" destId="{54CF3E40-233E-584F-9BD9-7B393A3AD5C3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479836-92D1-344F-BAEA-5F267E4DDDAE}">
      <dsp:nvSpPr>
        <dsp:cNvPr id="0" name=""/>
        <dsp:cNvSpPr/>
      </dsp:nvSpPr>
      <dsp:spPr>
        <a:xfrm>
          <a:off x="5134" y="2231818"/>
          <a:ext cx="1591716" cy="955030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1">
                <a:lumMod val="67000"/>
              </a:schemeClr>
            </a:gs>
            <a:gs pos="48000">
              <a:schemeClr val="accent1">
                <a:lumMod val="97000"/>
                <a:lumOff val="3000"/>
              </a:schemeClr>
            </a:gs>
            <a:gs pos="100000">
              <a:schemeClr val="accent1">
                <a:lumMod val="60000"/>
                <a:lumOff val="40000"/>
              </a:schemeClr>
            </a:gs>
          </a:gsLst>
          <a:lin ang="162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Record </a:t>
          </a:r>
          <a:r>
            <a:rPr lang="fr-FR" sz="1800" kern="1200" dirty="0" err="1" smtClean="0"/>
            <a:t>videos</a:t>
          </a:r>
          <a:endParaRPr lang="fr-FR" sz="1800" kern="1200" dirty="0"/>
        </a:p>
      </dsp:txBody>
      <dsp:txXfrm>
        <a:off x="33106" y="2259790"/>
        <a:ext cx="1535772" cy="899086"/>
      </dsp:txXfrm>
    </dsp:sp>
    <dsp:sp modelId="{EE2C533A-42DA-9B4F-A7F4-37828EF2DCFD}">
      <dsp:nvSpPr>
        <dsp:cNvPr id="0" name=""/>
        <dsp:cNvSpPr/>
      </dsp:nvSpPr>
      <dsp:spPr>
        <a:xfrm>
          <a:off x="1756023" y="2511960"/>
          <a:ext cx="337443" cy="3947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>
        <a:off x="1756023" y="2590909"/>
        <a:ext cx="236210" cy="236847"/>
      </dsp:txXfrm>
    </dsp:sp>
    <dsp:sp modelId="{C5081F0F-42A2-7644-A242-2F1B8083EC06}">
      <dsp:nvSpPr>
        <dsp:cNvPr id="0" name=""/>
        <dsp:cNvSpPr/>
      </dsp:nvSpPr>
      <dsp:spPr>
        <a:xfrm>
          <a:off x="2233538" y="2231818"/>
          <a:ext cx="1591716" cy="9550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err="1" smtClean="0"/>
            <a:t>Compute</a:t>
          </a:r>
          <a:r>
            <a:rPr lang="fr-FR" sz="1800" kern="1200" dirty="0" smtClean="0"/>
            <a:t> </a:t>
          </a:r>
          <a:r>
            <a:rPr lang="fr-FR" sz="1800" kern="1200" dirty="0" err="1" smtClean="0"/>
            <a:t>SaliencyMap</a:t>
          </a:r>
          <a:endParaRPr lang="fr-FR" sz="1800" kern="1200" dirty="0"/>
        </a:p>
      </dsp:txBody>
      <dsp:txXfrm>
        <a:off x="2261510" y="2259790"/>
        <a:ext cx="1535772" cy="899086"/>
      </dsp:txXfrm>
    </dsp:sp>
    <dsp:sp modelId="{2129AAE8-ECAF-1F47-B737-9B5225D2E257}">
      <dsp:nvSpPr>
        <dsp:cNvPr id="0" name=""/>
        <dsp:cNvSpPr/>
      </dsp:nvSpPr>
      <dsp:spPr>
        <a:xfrm>
          <a:off x="3984426" y="2511960"/>
          <a:ext cx="337443" cy="3947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>
        <a:off x="3984426" y="2590909"/>
        <a:ext cx="236210" cy="236847"/>
      </dsp:txXfrm>
    </dsp:sp>
    <dsp:sp modelId="{AFE8FE0D-EC4E-2F4E-B648-C03EA9440550}">
      <dsp:nvSpPr>
        <dsp:cNvPr id="0" name=""/>
        <dsp:cNvSpPr/>
      </dsp:nvSpPr>
      <dsp:spPr>
        <a:xfrm>
          <a:off x="4461941" y="2231818"/>
          <a:ext cx="1591716" cy="9550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Annotation (semi-auto)</a:t>
          </a:r>
          <a:endParaRPr lang="fr-FR" sz="1800" kern="1200" dirty="0"/>
        </a:p>
      </dsp:txBody>
      <dsp:txXfrm>
        <a:off x="4489913" y="2259790"/>
        <a:ext cx="1535772" cy="899086"/>
      </dsp:txXfrm>
    </dsp:sp>
    <dsp:sp modelId="{EC364F58-5CDF-0144-8B7B-051E29EF47D4}">
      <dsp:nvSpPr>
        <dsp:cNvPr id="0" name=""/>
        <dsp:cNvSpPr/>
      </dsp:nvSpPr>
      <dsp:spPr>
        <a:xfrm>
          <a:off x="6212830" y="2511960"/>
          <a:ext cx="337443" cy="3947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>
        <a:off x="6212830" y="2590909"/>
        <a:ext cx="236210" cy="236847"/>
      </dsp:txXfrm>
    </dsp:sp>
    <dsp:sp modelId="{99D5D5C7-491D-DF42-9B82-0890089F4278}">
      <dsp:nvSpPr>
        <dsp:cNvPr id="0" name=""/>
        <dsp:cNvSpPr/>
      </dsp:nvSpPr>
      <dsp:spPr>
        <a:xfrm>
          <a:off x="6690345" y="2231818"/>
          <a:ext cx="1591716" cy="9550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Patch Extraction</a:t>
          </a:r>
          <a:endParaRPr lang="fr-FR" sz="1800" kern="1200" dirty="0"/>
        </a:p>
      </dsp:txBody>
      <dsp:txXfrm>
        <a:off x="6718317" y="2259790"/>
        <a:ext cx="1535772" cy="899086"/>
      </dsp:txXfrm>
    </dsp:sp>
    <dsp:sp modelId="{170B1C5B-0BC0-1345-8A49-7F79DF3E9064}">
      <dsp:nvSpPr>
        <dsp:cNvPr id="0" name=""/>
        <dsp:cNvSpPr/>
      </dsp:nvSpPr>
      <dsp:spPr>
        <a:xfrm>
          <a:off x="8441233" y="2511960"/>
          <a:ext cx="337443" cy="3947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400" kern="1200" dirty="0"/>
        </a:p>
      </dsp:txBody>
      <dsp:txXfrm>
        <a:off x="8441233" y="2590909"/>
        <a:ext cx="236210" cy="236847"/>
      </dsp:txXfrm>
    </dsp:sp>
    <dsp:sp modelId="{54CF3E40-233E-584F-9BD9-7B393A3AD5C3}">
      <dsp:nvSpPr>
        <dsp:cNvPr id="0" name=""/>
        <dsp:cNvSpPr/>
      </dsp:nvSpPr>
      <dsp:spPr>
        <a:xfrm>
          <a:off x="8918748" y="2231818"/>
          <a:ext cx="1591716" cy="95503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kern="1200" dirty="0" smtClean="0"/>
            <a:t>Patch Augmentation</a:t>
          </a:r>
          <a:endParaRPr lang="fr-FR" sz="1800" kern="1200" dirty="0"/>
        </a:p>
      </dsp:txBody>
      <dsp:txXfrm>
        <a:off x="8946720" y="2259790"/>
        <a:ext cx="1535772" cy="8990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7DA27-62B0-BC43-98F3-3DED5D411465}" type="datetimeFigureOut">
              <a:rPr lang="fr-FR" smtClean="0"/>
              <a:t>27/04/2016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E556CF-6BF6-8947-BA4C-3AAA110395F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8701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556CF-6BF6-8947-BA4C-3AAA110395F4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45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E556CF-6BF6-8947-BA4C-3AAA110395F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1574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0F694-1679-F245-A8DF-6DE9ADB44D38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3803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15A59-7401-1944-AAB7-6C41040C7482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0777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C2610-CD96-D74D-B4C0-B7303D03C8AA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655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F0FF2-DEED-2245-9BBF-84B66D422C53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456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EF4F3-01D7-B540-BFB7-F0A16FC33612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4829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0188D-BA82-7F49-9274-D62DCE69A057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1039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30D04-7EB8-3E40-BBC2-65A749495BE2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894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A6C8-DEF3-3A4C-A068-59C7D947709F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4416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791B-7C23-4644-ABDF-5A05A6A429D9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84579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73186-8A2A-EE47-BA29-7E332F703E94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64885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CE8C1-4C04-A543-AA89-29A4C83655A2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54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F6037-E083-9742-B46C-9179B73A7314}" type="datetime1">
              <a:rPr lang="fr-FR" smtClean="0"/>
              <a:t>27/04/2016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D7B65-DC87-1F42-BC2C-977CCF13A5F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422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2.xlsx"/><Relationship Id="rId4" Type="http://schemas.openxmlformats.org/officeDocument/2006/relationships/image" Target="../media/image14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euille_de_calcul_Microsoft_Excel1.xlsx"/><Relationship Id="rId4" Type="http://schemas.openxmlformats.org/officeDocument/2006/relationships/image" Target="../media/image1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Summary</a:t>
            </a:r>
            <a:endParaRPr lang="en-US" sz="3600" dirty="0"/>
          </a:p>
        </p:txBody>
      </p:sp>
      <p:sp>
        <p:nvSpPr>
          <p:cNvPr id="4" name="ZoneTexte 3"/>
          <p:cNvSpPr txBox="1"/>
          <p:nvPr/>
        </p:nvSpPr>
        <p:spPr>
          <a:xfrm>
            <a:off x="3415554" y="1963270"/>
            <a:ext cx="555363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buFont typeface="+mj-lt"/>
              <a:buAutoNum type="romanUcPeriod"/>
            </a:pPr>
            <a:r>
              <a:rPr lang="fr-FR" sz="3200" dirty="0" smtClean="0"/>
              <a:t>Data </a:t>
            </a:r>
            <a:r>
              <a:rPr lang="en-US" sz="3200" dirty="0" smtClean="0"/>
              <a:t>preparation</a:t>
            </a:r>
          </a:p>
          <a:p>
            <a:pPr marL="857250" lvl="1" indent="-400050">
              <a:buFont typeface="+mj-lt"/>
              <a:buAutoNum type="alphaUcPeriod"/>
            </a:pPr>
            <a:r>
              <a:rPr lang="en-US" sz="2400" dirty="0" smtClean="0"/>
              <a:t>Saliency Computation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sz="2400" dirty="0" smtClean="0"/>
              <a:t>Semi-automatic annotation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sz="2400" dirty="0" smtClean="0"/>
              <a:t>Patch extraction</a:t>
            </a:r>
          </a:p>
          <a:p>
            <a:pPr marL="914400" lvl="1" indent="-457200">
              <a:buFont typeface="+mj-lt"/>
              <a:buAutoNum type="alphaUcPeriod"/>
            </a:pPr>
            <a:r>
              <a:rPr lang="en-US" sz="2400" dirty="0" smtClean="0"/>
              <a:t>Patch augmentation</a:t>
            </a:r>
          </a:p>
          <a:p>
            <a:pPr marL="400050" indent="-400050">
              <a:buFont typeface="+mj-lt"/>
              <a:buAutoNum type="romanUcPeriod"/>
            </a:pPr>
            <a:r>
              <a:rPr lang="fr-FR" sz="3200" dirty="0" smtClean="0"/>
              <a:t>Network</a:t>
            </a:r>
          </a:p>
          <a:p>
            <a:pPr marL="914400" lvl="1" indent="-457200">
              <a:buFont typeface="+mj-lt"/>
              <a:buAutoNum type="alphaUcPeriod"/>
            </a:pPr>
            <a:r>
              <a:rPr lang="fr-FR" sz="2400" dirty="0" smtClean="0"/>
              <a:t>Architecture</a:t>
            </a:r>
          </a:p>
          <a:p>
            <a:pPr marL="914400" lvl="1" indent="-457200">
              <a:buFont typeface="+mj-lt"/>
              <a:buAutoNum type="alphaUcPeriod"/>
            </a:pPr>
            <a:r>
              <a:rPr lang="fr-FR" sz="2400" dirty="0" smtClean="0"/>
              <a:t>Training: </a:t>
            </a:r>
            <a:r>
              <a:rPr lang="fr-FR" sz="2400" dirty="0" err="1" smtClean="0"/>
              <a:t>functions</a:t>
            </a:r>
            <a:r>
              <a:rPr lang="fr-FR" sz="2400" dirty="0" smtClean="0"/>
              <a:t> / </a:t>
            </a:r>
            <a:r>
              <a:rPr lang="en-US" sz="2400" dirty="0" smtClean="0"/>
              <a:t>parameters</a:t>
            </a:r>
          </a:p>
          <a:p>
            <a:pPr marL="457200" indent="-457200">
              <a:buFont typeface="+mj-lt"/>
              <a:buAutoNum type="romanUcPeriod"/>
            </a:pPr>
            <a:r>
              <a:rPr lang="en-US" sz="3200" dirty="0" smtClean="0"/>
              <a:t>Results</a:t>
            </a:r>
          </a:p>
          <a:p>
            <a:pPr marL="457200" indent="-457200">
              <a:buFont typeface="+mj-lt"/>
              <a:buAutoNum type="romanUcPeriod"/>
            </a:pPr>
            <a:r>
              <a:rPr lang="en-US" sz="3200" dirty="0" smtClean="0"/>
              <a:t>Future Works</a:t>
            </a:r>
            <a:endParaRPr lang="en-US" sz="3200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514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II – Network</a:t>
            </a:r>
            <a:br>
              <a:rPr lang="fr-FR" sz="3600" dirty="0" smtClean="0"/>
            </a:br>
            <a:r>
              <a:rPr lang="en-US" sz="2400" dirty="0" smtClean="0"/>
              <a:t> A – </a:t>
            </a:r>
            <a:r>
              <a:rPr lang="fr-FR" sz="2400" dirty="0" smtClean="0"/>
              <a:t>Architecture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623046" y="2107012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7x7,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3046" y="2483530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Max </a:t>
            </a:r>
            <a:r>
              <a:rPr lang="fr-FR" dirty="0" err="1" smtClean="0">
                <a:solidFill>
                  <a:schemeClr val="tx1"/>
                </a:solidFill>
              </a:rPr>
              <a:t>Pooling</a:t>
            </a:r>
            <a:r>
              <a:rPr lang="fr-FR" dirty="0" smtClean="0">
                <a:solidFill>
                  <a:schemeClr val="tx1"/>
                </a:solidFill>
              </a:rPr>
              <a:t> 3x3,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23046" y="2860048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046" y="3236566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Local </a:t>
            </a:r>
            <a:r>
              <a:rPr lang="fr-FR" dirty="0" err="1" smtClean="0">
                <a:solidFill>
                  <a:schemeClr val="tx1"/>
                </a:solidFill>
              </a:rPr>
              <a:t>Response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Normalization</a:t>
            </a:r>
            <a:r>
              <a:rPr lang="fr-FR" dirty="0" smtClean="0">
                <a:solidFill>
                  <a:schemeClr val="tx1"/>
                </a:solidFill>
              </a:rPr>
              <a:t> 5x5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3046" y="3794616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5x5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3046" y="4171134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Max </a:t>
            </a:r>
            <a:r>
              <a:rPr lang="fr-FR" dirty="0" err="1" smtClean="0">
                <a:solidFill>
                  <a:schemeClr val="tx1"/>
                </a:solidFill>
              </a:rPr>
              <a:t>Pooling</a:t>
            </a:r>
            <a:r>
              <a:rPr lang="fr-FR" dirty="0" smtClean="0">
                <a:solidFill>
                  <a:schemeClr val="tx1"/>
                </a:solidFill>
              </a:rPr>
              <a:t> 3x3,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3046" y="4547652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23046" y="4924170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Local </a:t>
            </a:r>
            <a:r>
              <a:rPr lang="fr-FR" dirty="0" err="1" smtClean="0">
                <a:solidFill>
                  <a:schemeClr val="tx1"/>
                </a:solidFill>
              </a:rPr>
              <a:t>Response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 err="1" smtClean="0">
                <a:solidFill>
                  <a:schemeClr val="tx1"/>
                </a:solidFill>
              </a:rPr>
              <a:t>Normalization</a:t>
            </a:r>
            <a:r>
              <a:rPr lang="fr-FR" dirty="0" smtClean="0">
                <a:solidFill>
                  <a:schemeClr val="tx1"/>
                </a:solidFill>
              </a:rPr>
              <a:t> 5x5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01670" y="3162241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3x3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401670" y="3545486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01670" y="2138939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3x3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01670" y="2522184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401670" y="4183609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Convolution 3x3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401670" y="4560127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Max </a:t>
            </a:r>
            <a:r>
              <a:rPr lang="fr-FR" dirty="0" err="1" smtClean="0">
                <a:solidFill>
                  <a:schemeClr val="tx1"/>
                </a:solidFill>
              </a:rPr>
              <a:t>Pooling</a:t>
            </a:r>
            <a:r>
              <a:rPr lang="fr-FR" dirty="0" smtClean="0">
                <a:solidFill>
                  <a:schemeClr val="tx1"/>
                </a:solidFill>
              </a:rPr>
              <a:t> 3x3, </a:t>
            </a:r>
            <a:r>
              <a:rPr lang="fr-FR" dirty="0" err="1" smtClean="0">
                <a:solidFill>
                  <a:schemeClr val="tx1"/>
                </a:solidFill>
              </a:rPr>
              <a:t>stride</a:t>
            </a:r>
            <a:r>
              <a:rPr lang="fr-FR" dirty="0" smtClean="0">
                <a:solidFill>
                  <a:schemeClr val="tx1"/>
                </a:solidFill>
              </a:rPr>
              <a:t> 2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401670" y="4937617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180294" y="2106296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Inner</a:t>
            </a:r>
            <a:r>
              <a:rPr lang="fr-FR" dirty="0" smtClean="0">
                <a:solidFill>
                  <a:schemeClr val="tx1"/>
                </a:solidFill>
              </a:rPr>
              <a:t> Product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180294" y="2489541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180294" y="3162241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Inner</a:t>
            </a:r>
            <a:r>
              <a:rPr lang="fr-FR" dirty="0" smtClean="0">
                <a:solidFill>
                  <a:schemeClr val="tx1"/>
                </a:solidFill>
              </a:rPr>
              <a:t> Product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180294" y="3545486"/>
            <a:ext cx="3442448" cy="376518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ReLU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180294" y="4171134"/>
            <a:ext cx="3442448" cy="376518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Inner</a:t>
            </a:r>
            <a:r>
              <a:rPr lang="fr-FR" dirty="0" smtClean="0">
                <a:solidFill>
                  <a:schemeClr val="tx1"/>
                </a:solidFill>
              </a:rPr>
              <a:t> Product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180294" y="4547652"/>
            <a:ext cx="3442448" cy="37651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Loss</a:t>
            </a:r>
            <a:r>
              <a:rPr lang="fr-FR" dirty="0" smtClean="0">
                <a:solidFill>
                  <a:schemeClr val="tx1"/>
                </a:solidFill>
              </a:rPr>
              <a:t> / </a:t>
            </a:r>
            <a:r>
              <a:rPr lang="fr-FR" dirty="0" err="1" smtClean="0">
                <a:solidFill>
                  <a:schemeClr val="tx1"/>
                </a:solidFill>
              </a:rPr>
              <a:t>Accuracy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1677260" y="1690688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Couches 1-2</a:t>
            </a:r>
            <a:endParaRPr lang="fr-FR"/>
          </a:p>
        </p:txBody>
      </p:sp>
      <p:sp>
        <p:nvSpPr>
          <p:cNvPr id="29" name="ZoneTexte 28"/>
          <p:cNvSpPr txBox="1"/>
          <p:nvPr/>
        </p:nvSpPr>
        <p:spPr>
          <a:xfrm>
            <a:off x="5455884" y="1705079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Couches 3-5</a:t>
            </a:r>
            <a:endParaRPr lang="fr-FR" dirty="0"/>
          </a:p>
        </p:txBody>
      </p:sp>
      <p:sp>
        <p:nvSpPr>
          <p:cNvPr id="30" name="ZoneTexte 29"/>
          <p:cNvSpPr txBox="1"/>
          <p:nvPr/>
        </p:nvSpPr>
        <p:spPr>
          <a:xfrm>
            <a:off x="9234508" y="1709793"/>
            <a:ext cx="1334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Couches 6-8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10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8467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0" y="1690688"/>
            <a:ext cx="121920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fr-FR" sz="2800" dirty="0" smtClean="0"/>
              <a:t>Implémentation: </a:t>
            </a:r>
            <a:r>
              <a:rPr lang="fr-FR" sz="2800" dirty="0" err="1" smtClean="0"/>
              <a:t>caffe</a:t>
            </a:r>
            <a:r>
              <a:rPr lang="fr-FR" sz="2800" dirty="0" smtClean="0"/>
              <a:t>, C++, </a:t>
            </a:r>
            <a:r>
              <a:rPr lang="fr-FR" sz="2800" dirty="0" err="1" smtClean="0"/>
              <a:t>Cuda</a:t>
            </a:r>
            <a:r>
              <a:rPr lang="fr-FR" sz="2800" dirty="0" smtClean="0"/>
              <a:t> </a:t>
            </a:r>
            <a:endParaRPr lang="fr-FR" sz="2800" dirty="0" smtClean="0"/>
          </a:p>
          <a:p>
            <a:pPr marL="457200" indent="-457200">
              <a:buFont typeface="Arial" charset="0"/>
              <a:buChar char="•"/>
            </a:pPr>
            <a:r>
              <a:rPr lang="fr-FR" sz="2800" dirty="0" smtClean="0"/>
              <a:t>Optimisation </a:t>
            </a:r>
            <a:r>
              <a:rPr lang="en-US" sz="2800" dirty="0" smtClean="0"/>
              <a:t>technic</a:t>
            </a:r>
            <a:r>
              <a:rPr lang="fr-FR" sz="2800" dirty="0" smtClean="0"/>
              <a:t>:</a:t>
            </a:r>
            <a:endParaRPr lang="fr-FR" sz="2800" dirty="0" smtClean="0"/>
          </a:p>
          <a:p>
            <a:pPr marL="914400" lvl="1" indent="-457200">
              <a:buFont typeface=".HelveticaNeueDeskInterface-Regular" charset="0"/>
              <a:buChar char="-"/>
            </a:pPr>
            <a:r>
              <a:rPr lang="fr-FR" sz="2800" dirty="0"/>
              <a:t>S</a:t>
            </a:r>
            <a:r>
              <a:rPr lang="fr-FR" sz="2800" dirty="0" smtClean="0"/>
              <a:t>tochastique gradient descente </a:t>
            </a:r>
            <a:endParaRPr lang="fr-FR" sz="2800" dirty="0" smtClean="0"/>
          </a:p>
          <a:p>
            <a:pPr marL="914400" lvl="1" indent="-457200">
              <a:buFont typeface=".HelveticaNeueDeskInterface-Regular" charset="0"/>
              <a:buChar char="-"/>
            </a:pPr>
            <a:endParaRPr lang="fr-FR" sz="2800" dirty="0"/>
          </a:p>
          <a:p>
            <a:pPr lvl="1"/>
            <a:endParaRPr lang="fr-FR" sz="2800" dirty="0" smtClean="0"/>
          </a:p>
          <a:p>
            <a:pPr lvl="1" algn="ctr"/>
            <a:endParaRPr lang="fr-FR" sz="2800" dirty="0" smtClean="0"/>
          </a:p>
          <a:p>
            <a:pPr lvl="1" algn="ctr"/>
            <a:r>
              <a:rPr lang="en-US" dirty="0" smtClean="0"/>
              <a:t>W parameters, 0.9 momentum, ϵ learning rate, L loss function (to optimize), 0.0005 weight decay</a:t>
            </a:r>
          </a:p>
          <a:p>
            <a:pPr marL="914400" lvl="1" indent="-457200">
              <a:buFont typeface=".HelveticaNeueDeskInterface-Regular" charset="0"/>
              <a:buChar char="-"/>
            </a:pPr>
            <a:r>
              <a:rPr lang="en-US" sz="2800" dirty="0" smtClean="0"/>
              <a:t>Learning rate ϵ: </a:t>
            </a:r>
            <a:r>
              <a:rPr lang="en-US" sz="2400" dirty="0" smtClean="0"/>
              <a:t>0.0001</a:t>
            </a:r>
          </a:p>
          <a:p>
            <a:pPr marL="914400" lvl="1" indent="-457200">
              <a:buFont typeface=".HelveticaNeueDeskInterface-Regular" charset="0"/>
              <a:buChar char="-"/>
            </a:pPr>
            <a:r>
              <a:rPr lang="en-US" sz="2400" dirty="0" smtClean="0"/>
              <a:t>Classification function: </a:t>
            </a:r>
            <a:r>
              <a:rPr lang="en-US" sz="2400" dirty="0" err="1" smtClean="0"/>
              <a:t>SoftMax</a:t>
            </a:r>
            <a:endParaRPr lang="en-US" sz="24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170" y="3103559"/>
            <a:ext cx="4645660" cy="929132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0" y="6027436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References:</a:t>
            </a:r>
          </a:p>
          <a:p>
            <a:r>
              <a:rPr lang="en-US" sz="1200" dirty="0" smtClean="0"/>
              <a:t>Alex </a:t>
            </a:r>
            <a:r>
              <a:rPr lang="en-US" sz="1200" dirty="0" err="1" smtClean="0"/>
              <a:t>Krizhevsky</a:t>
            </a:r>
            <a:r>
              <a:rPr lang="en-US" sz="1200" dirty="0" smtClean="0"/>
              <a:t> and </a:t>
            </a:r>
            <a:r>
              <a:rPr lang="en-US" sz="1200" dirty="0" err="1" smtClean="0"/>
              <a:t>Sutskever</a:t>
            </a:r>
            <a:r>
              <a:rPr lang="en-US" sz="1200" dirty="0" smtClean="0"/>
              <a:t> </a:t>
            </a:r>
            <a:r>
              <a:rPr lang="en-US" sz="1200" dirty="0" err="1" smtClean="0"/>
              <a:t>Ilya</a:t>
            </a:r>
            <a:r>
              <a:rPr lang="en-US" sz="1200" dirty="0" smtClean="0"/>
              <a:t> and Geoffrey E. Hinton, </a:t>
            </a:r>
            <a:r>
              <a:rPr lang="en-US" sz="1200" dirty="0" err="1" smtClean="0"/>
              <a:t>ImageNet</a:t>
            </a:r>
            <a:r>
              <a:rPr lang="en-US" sz="1200" dirty="0" smtClean="0"/>
              <a:t> Classification with Deep Convolutional Neural Networks</a:t>
            </a:r>
          </a:p>
          <a:p>
            <a:r>
              <a:rPr lang="en-US" sz="1200" dirty="0" smtClean="0"/>
              <a:t>Advances in Neural Information Processing Systems 25,  2012</a:t>
            </a:r>
          </a:p>
          <a:p>
            <a:r>
              <a:rPr lang="en-US" sz="1200" dirty="0" err="1" smtClean="0"/>
              <a:t>wikipedia</a:t>
            </a:r>
            <a:endParaRPr lang="en-US" sz="12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5433359"/>
            <a:ext cx="3543300" cy="698500"/>
          </a:xfrm>
          <a:prstGeom prst="rect">
            <a:avLst/>
          </a:prstGeom>
        </p:spPr>
      </p:pic>
      <p:sp>
        <p:nvSpPr>
          <p:cNvPr id="7" name="Titr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lnSpc>
                <a:spcPct val="90000"/>
              </a:lnSpc>
              <a:spcBef>
                <a:spcPct val="0"/>
              </a:spcBef>
            </a:pPr>
            <a:r>
              <a:rPr lang="fr-FR" sz="3600" dirty="0" smtClean="0"/>
              <a:t>II – Network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dirty="0"/>
              <a:t>B</a:t>
            </a:r>
            <a:r>
              <a:rPr lang="en-US" sz="2400" dirty="0" smtClean="0"/>
              <a:t> – </a:t>
            </a:r>
            <a:r>
              <a:rPr lang="fr-FR" sz="2400" dirty="0" smtClean="0"/>
              <a:t>Training: </a:t>
            </a:r>
            <a:r>
              <a:rPr lang="fr-FR" sz="2400" dirty="0" err="1" smtClean="0"/>
              <a:t>functions</a:t>
            </a:r>
            <a:r>
              <a:rPr lang="fr-FR" sz="2400" dirty="0" smtClean="0"/>
              <a:t> / </a:t>
            </a:r>
            <a:r>
              <a:rPr lang="en-US" sz="2400" dirty="0" smtClean="0"/>
              <a:t>parameters</a:t>
            </a:r>
          </a:p>
          <a:p>
            <a:pPr algn="ctr"/>
            <a:endParaRPr lang="en-US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11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233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lnSpc>
                <a:spcPct val="90000"/>
              </a:lnSpc>
              <a:spcBef>
                <a:spcPct val="0"/>
              </a:spcBef>
            </a:pPr>
            <a:r>
              <a:rPr lang="fr-FR" sz="3600" dirty="0" smtClean="0"/>
              <a:t>III – </a:t>
            </a:r>
            <a:r>
              <a:rPr lang="fr-FR" sz="3600" dirty="0" err="1" smtClean="0"/>
              <a:t>Results</a:t>
            </a:r>
            <a:r>
              <a:rPr lang="fr-FR" sz="3600" dirty="0" smtClean="0"/>
              <a:t> (</a:t>
            </a:r>
            <a:r>
              <a:rPr lang="fr-FR" sz="3600" dirty="0" err="1" smtClean="0"/>
              <a:t>preleminary</a:t>
            </a:r>
            <a:r>
              <a:rPr lang="fr-FR" sz="3600" dirty="0" smtClean="0"/>
              <a:t>)</a:t>
            </a:r>
            <a:endParaRPr lang="en-US" sz="2400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385174"/>
              </p:ext>
            </p:extLst>
          </p:nvPr>
        </p:nvGraphicFramePr>
        <p:xfrm>
          <a:off x="2547398" y="2057400"/>
          <a:ext cx="7097204" cy="1497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Feuille de calcul" r:id="rId3" imgW="4394200" imgH="927100" progId="Excel.Sheet.12">
                  <p:embed/>
                </p:oleObj>
              </mc:Choice>
              <mc:Fallback>
                <p:oleObj name="Feuille de calcul" r:id="rId3" imgW="4394200" imgH="9271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47398" y="2057400"/>
                        <a:ext cx="7097204" cy="1497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12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87913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1" algn="ctr">
              <a:lnSpc>
                <a:spcPct val="90000"/>
              </a:lnSpc>
              <a:spcBef>
                <a:spcPct val="0"/>
              </a:spcBef>
            </a:pPr>
            <a:r>
              <a:rPr lang="fr-FR" sz="3600" dirty="0" smtClean="0"/>
              <a:t>IV – Future </a:t>
            </a:r>
            <a:r>
              <a:rPr lang="fr-FR" sz="3600" dirty="0" err="1" smtClean="0"/>
              <a:t>works</a:t>
            </a:r>
            <a:endParaRPr lang="en-US" sz="2400" dirty="0"/>
          </a:p>
        </p:txBody>
      </p:sp>
      <p:sp>
        <p:nvSpPr>
          <p:cNvPr id="2" name="ZoneTexte 1"/>
          <p:cNvSpPr txBox="1"/>
          <p:nvPr/>
        </p:nvSpPr>
        <p:spPr>
          <a:xfrm>
            <a:off x="3402106" y="1690688"/>
            <a:ext cx="528469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dirty="0" err="1" smtClean="0"/>
              <a:t>Result</a:t>
            </a:r>
            <a:r>
              <a:rPr lang="fr-FR" dirty="0" smtClean="0"/>
              <a:t> </a:t>
            </a:r>
            <a:r>
              <a:rPr lang="fr-FR" dirty="0" err="1" smtClean="0"/>
              <a:t>metrics</a:t>
            </a:r>
            <a:r>
              <a:rPr lang="fr-FR" dirty="0" smtClean="0"/>
              <a:t> (</a:t>
            </a:r>
            <a:r>
              <a:rPr lang="fr-FR" dirty="0"/>
              <a:t>A</a:t>
            </a:r>
            <a:r>
              <a:rPr lang="fr-FR" dirty="0" smtClean="0"/>
              <a:t>P, </a:t>
            </a:r>
            <a:r>
              <a:rPr lang="fr-FR" dirty="0" err="1" smtClean="0"/>
              <a:t>mAP</a:t>
            </a:r>
            <a:r>
              <a:rPr lang="fr-FR" dirty="0" smtClean="0"/>
              <a:t>…)</a:t>
            </a:r>
          </a:p>
          <a:p>
            <a:pPr marL="342900" indent="-342900">
              <a:buFont typeface="+mj-lt"/>
              <a:buAutoNum type="arabicPeriod"/>
            </a:pP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learning</a:t>
            </a:r>
            <a:r>
              <a:rPr lang="fr-FR" dirty="0" smtClean="0"/>
              <a:t> rate/</a:t>
            </a:r>
            <a:r>
              <a:rPr lang="fr-FR" dirty="0" err="1" smtClean="0"/>
              <a:t>decay</a:t>
            </a:r>
            <a:r>
              <a:rPr lang="fr-FR" dirty="0" smtClean="0"/>
              <a:t> </a:t>
            </a:r>
            <a:r>
              <a:rPr lang="fr-FR" dirty="0" err="1" smtClean="0"/>
              <a:t>function</a:t>
            </a:r>
            <a:endParaRPr lang="fr-FR" dirty="0" smtClean="0"/>
          </a:p>
          <a:p>
            <a:pPr marL="342900" indent="-342900">
              <a:buFont typeface="+mj-lt"/>
              <a:buAutoNum type="arabicPeriod"/>
            </a:pPr>
            <a:r>
              <a:rPr lang="fr-FR" dirty="0" smtClean="0"/>
              <a:t>Object </a:t>
            </a:r>
            <a:r>
              <a:rPr lang="fr-FR" dirty="0" err="1" smtClean="0"/>
              <a:t>search</a:t>
            </a:r>
            <a:r>
              <a:rPr lang="fr-FR" dirty="0" smtClean="0"/>
              <a:t> (full </a:t>
            </a:r>
            <a:r>
              <a:rPr lang="fr-FR" dirty="0" err="1" smtClean="0"/>
              <a:t>search</a:t>
            </a:r>
            <a:r>
              <a:rPr lang="fr-FR" dirty="0" smtClean="0"/>
              <a:t>, </a:t>
            </a:r>
            <a:r>
              <a:rPr lang="fr-FR" dirty="0" err="1" smtClean="0"/>
              <a:t>selective</a:t>
            </a:r>
            <a:r>
              <a:rPr lang="fr-FR" dirty="0" smtClean="0"/>
              <a:t> </a:t>
            </a:r>
            <a:r>
              <a:rPr lang="fr-FR" dirty="0" err="1" smtClean="0"/>
              <a:t>search</a:t>
            </a:r>
            <a:r>
              <a:rPr lang="fr-FR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fr-FR" dirty="0" err="1" smtClean="0"/>
              <a:t>Apply</a:t>
            </a:r>
            <a:r>
              <a:rPr lang="fr-FR" dirty="0" smtClean="0"/>
              <a:t> network in </a:t>
            </a:r>
            <a:r>
              <a:rPr lang="fr-FR" dirty="0" err="1" smtClean="0"/>
              <a:t>GoPro</a:t>
            </a:r>
            <a:r>
              <a:rPr lang="fr-FR" dirty="0" smtClean="0"/>
              <a:t> </a:t>
            </a:r>
            <a:r>
              <a:rPr lang="fr-FR" dirty="0" err="1" smtClean="0"/>
              <a:t>scene</a:t>
            </a:r>
            <a:endParaRPr lang="fr-FR" dirty="0" smtClean="0"/>
          </a:p>
          <a:p>
            <a:pPr marL="342900" indent="-342900">
              <a:buFont typeface="+mj-lt"/>
              <a:buAutoNum type="arabicPeriod"/>
            </a:pPr>
            <a:r>
              <a:rPr lang="fr-FR" dirty="0" smtClean="0"/>
              <a:t>More </a:t>
            </a:r>
            <a:r>
              <a:rPr lang="fr-FR" dirty="0" err="1" smtClean="0"/>
              <a:t>complex</a:t>
            </a:r>
            <a:r>
              <a:rPr lang="fr-FR" dirty="0" smtClean="0"/>
              <a:t> networks (↑</a:t>
            </a:r>
            <a:r>
              <a:rPr lang="fr-FR" dirty="0" err="1" smtClean="0"/>
              <a:t>depth</a:t>
            </a:r>
            <a:r>
              <a:rPr lang="fr-FR" dirty="0" smtClean="0"/>
              <a:t>, </a:t>
            </a:r>
            <a:r>
              <a:rPr lang="fr-FR" dirty="0" err="1" smtClean="0"/>
              <a:t>recursivity</a:t>
            </a:r>
            <a:r>
              <a:rPr lang="fr-FR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fr-FR" dirty="0" smtClean="0"/>
              <a:t>Online </a:t>
            </a:r>
            <a:r>
              <a:rPr lang="fr-FR" dirty="0" err="1" smtClean="0"/>
              <a:t>learning</a:t>
            </a:r>
            <a:endParaRPr lang="fr-FR" dirty="0" smtClean="0"/>
          </a:p>
          <a:p>
            <a:pPr marL="342900" indent="-342900">
              <a:buFont typeface="+mj-lt"/>
              <a:buAutoNum type="arabicPeriod"/>
            </a:pPr>
            <a:r>
              <a:rPr lang="fr-FR" dirty="0" smtClean="0"/>
              <a:t>More </a:t>
            </a:r>
            <a:r>
              <a:rPr lang="fr-FR" dirty="0" err="1" smtClean="0"/>
              <a:t>complex</a:t>
            </a:r>
            <a:r>
              <a:rPr lang="fr-FR" dirty="0" smtClean="0"/>
              <a:t> </a:t>
            </a:r>
            <a:r>
              <a:rPr lang="fr-FR" dirty="0" err="1" smtClean="0"/>
              <a:t>scene</a:t>
            </a:r>
            <a:r>
              <a:rPr lang="fr-FR" dirty="0" smtClean="0"/>
              <a:t>: </a:t>
            </a:r>
            <a:r>
              <a:rPr lang="fr-FR" dirty="0" err="1" smtClean="0"/>
              <a:t>Gtea</a:t>
            </a:r>
            <a:r>
              <a:rPr lang="fr-FR" dirty="0" smtClean="0"/>
              <a:t>, </a:t>
            </a:r>
            <a:r>
              <a:rPr lang="fr-FR" dirty="0" err="1" smtClean="0"/>
              <a:t>TrechVid</a:t>
            </a:r>
            <a:endParaRPr lang="fr-FR" dirty="0" smtClean="0"/>
          </a:p>
          <a:p>
            <a:pPr marL="342900" indent="-342900">
              <a:buFont typeface="+mj-lt"/>
              <a:buAutoNum type="arabicPeriod"/>
            </a:pPr>
            <a:endParaRPr lang="fr-FR" dirty="0" smtClean="0"/>
          </a:p>
          <a:p>
            <a:pPr marL="342900" indent="-342900">
              <a:buFont typeface="+mj-lt"/>
              <a:buAutoNum type="arabicPeriod"/>
            </a:pPr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13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87442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endParaRPr lang="en-US" sz="2400" dirty="0"/>
          </a:p>
        </p:txBody>
      </p:sp>
      <p:graphicFrame>
        <p:nvGraphicFramePr>
          <p:cNvPr id="10" name="Diagramme 9"/>
          <p:cNvGraphicFramePr/>
          <p:nvPr>
            <p:extLst>
              <p:ext uri="{D42A27DB-BD31-4B8C-83A1-F6EECF244321}">
                <p14:modId xmlns:p14="http://schemas.microsoft.com/office/powerpoint/2010/main" val="2118491339"/>
              </p:ext>
            </p:extLst>
          </p:nvPr>
        </p:nvGraphicFramePr>
        <p:xfrm>
          <a:off x="838200" y="719666"/>
          <a:ext cx="105156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2696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 smtClean="0"/>
              <a:t>A – Saliency map computation</a:t>
            </a:r>
            <a:endParaRPr lang="en-US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61" y="1690043"/>
            <a:ext cx="3909758" cy="219923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518" y="1690688"/>
            <a:ext cx="3913094" cy="2201116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907" y="3889190"/>
            <a:ext cx="3914240" cy="220232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518" y="3889190"/>
            <a:ext cx="3913094" cy="2201683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25969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 smtClean="0"/>
              <a:t>B – Semi-Automatic Annotation (1/2)</a:t>
            </a:r>
            <a:endParaRPr lang="en-US" sz="24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602" y="1479176"/>
            <a:ext cx="8954795" cy="5021652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5231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 smtClean="0"/>
              <a:t>B – Semi-Automatic Annotation (2/2)</a:t>
            </a:r>
            <a:endParaRPr lang="en-US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0688"/>
            <a:ext cx="3908612" cy="2198594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408" y="1689567"/>
            <a:ext cx="3912599" cy="2200837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401" y="3889282"/>
            <a:ext cx="3912599" cy="220140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89282"/>
            <a:ext cx="3908612" cy="2199161"/>
          </a:xfrm>
          <a:prstGeom prst="rect">
            <a:avLst/>
          </a:prstGeom>
        </p:spPr>
      </p:pic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7478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 smtClean="0"/>
              <a:t>Video dataset</a:t>
            </a:r>
            <a:endParaRPr lang="en-US" sz="2400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508572"/>
              </p:ext>
            </p:extLst>
          </p:nvPr>
        </p:nvGraphicFramePr>
        <p:xfrm>
          <a:off x="1744756" y="1690688"/>
          <a:ext cx="8702488" cy="3644526"/>
        </p:xfrm>
        <a:graphic>
          <a:graphicData uri="http://schemas.openxmlformats.org/drawingml/2006/table">
            <a:tbl>
              <a:tblPr/>
              <a:tblGrid>
                <a:gridCol w="1972546"/>
                <a:gridCol w="1265148"/>
                <a:gridCol w="1754886"/>
                <a:gridCol w="1746638"/>
                <a:gridCol w="1963270"/>
              </a:tblGrid>
              <a:tr h="370003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TOTAL BY CATEGORY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96002"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Category</a:t>
                      </a:r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Nb </a:t>
                      </a:r>
                      <a:r>
                        <a:rPr lang="fr-FR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videos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Nb instance frame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Time on</a:t>
                      </a:r>
                      <a:r>
                        <a:rPr lang="fr-FR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 </a:t>
                      </a:r>
                      <a:r>
                        <a:rPr lang="fr-FR" sz="16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Screen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 </a:t>
                      </a:r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(ms)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Annotation time (ms)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Bad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637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25480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817331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Cone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2183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87320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4090786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Cylinder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704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28160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605527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Hemisphere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1580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63200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1764075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Hexagonal_Prism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1680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67200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2376672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Rectangular_Prism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2405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96200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3940211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Square_Pyramid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1268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50720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2374826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Triangular_Prism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2385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95400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4744994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002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Triangular_Pyramid</a:t>
                      </a:r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1939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77560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4256512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503"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Total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144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charset="0"/>
                        </a:rPr>
                        <a:t>14144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565760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charset="0"/>
                        </a:rPr>
                        <a:t>24153603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</a:tbl>
          </a:graphicData>
        </a:graphic>
      </p:graphicFrame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0387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/>
              <a:t>C</a:t>
            </a:r>
            <a:r>
              <a:rPr lang="en-US" sz="2400" dirty="0" smtClean="0"/>
              <a:t> – Patch extraction</a:t>
            </a:r>
            <a:endParaRPr lang="en-US" sz="24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741" y="1479176"/>
            <a:ext cx="9012517" cy="5069541"/>
          </a:xfrm>
          <a:prstGeom prst="rect">
            <a:avLst/>
          </a:prstGeom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23671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 smtClean="0"/>
              <a:t>D – Patch augmentation (1/2)</a:t>
            </a:r>
            <a:endParaRPr lang="en-US" sz="24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189" y="1578210"/>
            <a:ext cx="8713622" cy="4903272"/>
          </a:xfrm>
          <a:prstGeom prst="rect">
            <a:avLst/>
          </a:prstGeo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6186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3600" dirty="0" smtClean="0"/>
              <a:t>I - Data </a:t>
            </a:r>
            <a:r>
              <a:rPr lang="en-US" sz="3600" dirty="0" smtClean="0"/>
              <a:t>Preparation</a:t>
            </a:r>
            <a:br>
              <a:rPr lang="en-US" sz="3600" dirty="0" smtClean="0"/>
            </a:br>
            <a:r>
              <a:rPr lang="en-US" sz="2400" dirty="0" smtClean="0"/>
              <a:t>D – Patch augmentation </a:t>
            </a:r>
            <a:r>
              <a:rPr lang="en-US" sz="2400" dirty="0" smtClean="0"/>
              <a:t>(2/2)</a:t>
            </a:r>
            <a:endParaRPr lang="en-US" sz="2400" dirty="0"/>
          </a:p>
        </p:txBody>
      </p:sp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1455521"/>
              </p:ext>
            </p:extLst>
          </p:nvPr>
        </p:nvGraphicFramePr>
        <p:xfrm>
          <a:off x="2270961" y="1690688"/>
          <a:ext cx="7650078" cy="432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Feuille de calcul" r:id="rId3" imgW="6400800" imgH="3619500" progId="Excel.Sheet.12">
                  <p:embed/>
                </p:oleObj>
              </mc:Choice>
              <mc:Fallback>
                <p:oleObj name="Feuille de calcul" r:id="rId3" imgW="6400800" imgH="361950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70961" y="1690688"/>
                        <a:ext cx="7650078" cy="4325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3D7B65-DC87-1F42-BC2C-977CCF13A5F3}" type="slidenum">
              <a:rPr lang="fr-FR" smtClean="0"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099667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342</Words>
  <Application>Microsoft Macintosh PowerPoint</Application>
  <PresentationFormat>Grand écran</PresentationFormat>
  <Paragraphs>143</Paragraphs>
  <Slides>13</Slides>
  <Notes>2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.HelveticaNeueDeskInterface-Regular</vt:lpstr>
      <vt:lpstr>Calibri</vt:lpstr>
      <vt:lpstr>Calibri Light</vt:lpstr>
      <vt:lpstr>Arial</vt:lpstr>
      <vt:lpstr>Thème Office</vt:lpstr>
      <vt:lpstr>Feuille de calcul Microsoft Excel</vt:lpstr>
      <vt:lpstr>Summary</vt:lpstr>
      <vt:lpstr>I - Data Preparation</vt:lpstr>
      <vt:lpstr>I - Data Preparation A – Saliency map computation</vt:lpstr>
      <vt:lpstr>I - Data Preparation B – Semi-Automatic Annotation (1/2)</vt:lpstr>
      <vt:lpstr>I - Data Preparation B – Semi-Automatic Annotation (2/2)</vt:lpstr>
      <vt:lpstr>I - Data Preparation Video dataset</vt:lpstr>
      <vt:lpstr>I - Data Preparation C – Patch extraction</vt:lpstr>
      <vt:lpstr>I - Data Preparation D – Patch augmentation (1/2)</vt:lpstr>
      <vt:lpstr>I - Data Preparation D – Patch augmentation (2/2)</vt:lpstr>
      <vt:lpstr>II – Network  A – Architecture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</dc:title>
  <dc:creator>Utilisateur de Microsoft Office</dc:creator>
  <cp:lastModifiedBy>Utilisateur de Microsoft Office</cp:lastModifiedBy>
  <cp:revision>21</cp:revision>
  <dcterms:created xsi:type="dcterms:W3CDTF">2016-04-26T13:36:31Z</dcterms:created>
  <dcterms:modified xsi:type="dcterms:W3CDTF">2016-04-27T13:58:55Z</dcterms:modified>
</cp:coreProperties>
</file>